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05"/>
  </p:notesMasterIdLst>
  <p:sldIdLst>
    <p:sldId id="256" r:id="rId2"/>
    <p:sldId id="339" r:id="rId3"/>
    <p:sldId id="330" r:id="rId4"/>
    <p:sldId id="336" r:id="rId5"/>
    <p:sldId id="340" r:id="rId6"/>
    <p:sldId id="321" r:id="rId7"/>
    <p:sldId id="328" r:id="rId8"/>
    <p:sldId id="329" r:id="rId9"/>
    <p:sldId id="323" r:id="rId10"/>
    <p:sldId id="341" r:id="rId11"/>
    <p:sldId id="350" r:id="rId12"/>
    <p:sldId id="344" r:id="rId13"/>
    <p:sldId id="345" r:id="rId14"/>
    <p:sldId id="353" r:id="rId15"/>
    <p:sldId id="343" r:id="rId16"/>
    <p:sldId id="354" r:id="rId17"/>
    <p:sldId id="348" r:id="rId18"/>
    <p:sldId id="376" r:id="rId19"/>
    <p:sldId id="349" r:id="rId20"/>
    <p:sldId id="347" r:id="rId21"/>
    <p:sldId id="326" r:id="rId22"/>
    <p:sldId id="346" r:id="rId23"/>
    <p:sldId id="357" r:id="rId24"/>
    <p:sldId id="351" r:id="rId25"/>
    <p:sldId id="358" r:id="rId26"/>
    <p:sldId id="359" r:id="rId27"/>
    <p:sldId id="355" r:id="rId28"/>
    <p:sldId id="342" r:id="rId29"/>
    <p:sldId id="360" r:id="rId30"/>
    <p:sldId id="361" r:id="rId31"/>
    <p:sldId id="362" r:id="rId32"/>
    <p:sldId id="276" r:id="rId33"/>
    <p:sldId id="337" r:id="rId34"/>
    <p:sldId id="377" r:id="rId35"/>
    <p:sldId id="378" r:id="rId36"/>
    <p:sldId id="338" r:id="rId37"/>
    <p:sldId id="331" r:id="rId38"/>
    <p:sldId id="324" r:id="rId39"/>
    <p:sldId id="364" r:id="rId40"/>
    <p:sldId id="379" r:id="rId41"/>
    <p:sldId id="316" r:id="rId42"/>
    <p:sldId id="325" r:id="rId43"/>
    <p:sldId id="384" r:id="rId44"/>
    <p:sldId id="333" r:id="rId45"/>
    <p:sldId id="380" r:id="rId46"/>
    <p:sldId id="314" r:id="rId47"/>
    <p:sldId id="389" r:id="rId48"/>
    <p:sldId id="381" r:id="rId49"/>
    <p:sldId id="382" r:id="rId50"/>
    <p:sldId id="383" r:id="rId51"/>
    <p:sldId id="365" r:id="rId52"/>
    <p:sldId id="368" r:id="rId53"/>
    <p:sldId id="369" r:id="rId54"/>
    <p:sldId id="385" r:id="rId55"/>
    <p:sldId id="386" r:id="rId56"/>
    <p:sldId id="387" r:id="rId57"/>
    <p:sldId id="310" r:id="rId58"/>
    <p:sldId id="373" r:id="rId59"/>
    <p:sldId id="390" r:id="rId60"/>
    <p:sldId id="370" r:id="rId61"/>
    <p:sldId id="371" r:id="rId62"/>
    <p:sldId id="308" r:id="rId63"/>
    <p:sldId id="374" r:id="rId64"/>
    <p:sldId id="335" r:id="rId65"/>
    <p:sldId id="375" r:id="rId66"/>
    <p:sldId id="372" r:id="rId67"/>
    <p:sldId id="327" r:id="rId68"/>
    <p:sldId id="388" r:id="rId69"/>
    <p:sldId id="391" r:id="rId70"/>
    <p:sldId id="392" r:id="rId71"/>
    <p:sldId id="393" r:id="rId72"/>
    <p:sldId id="394" r:id="rId73"/>
    <p:sldId id="313" r:id="rId74"/>
    <p:sldId id="257" r:id="rId75"/>
    <p:sldId id="293" r:id="rId76"/>
    <p:sldId id="294" r:id="rId77"/>
    <p:sldId id="273" r:id="rId78"/>
    <p:sldId id="260" r:id="rId79"/>
    <p:sldId id="266" r:id="rId80"/>
    <p:sldId id="265" r:id="rId81"/>
    <p:sldId id="285" r:id="rId82"/>
    <p:sldId id="264" r:id="rId83"/>
    <p:sldId id="311" r:id="rId84"/>
    <p:sldId id="298" r:id="rId85"/>
    <p:sldId id="288" r:id="rId86"/>
    <p:sldId id="282" r:id="rId87"/>
    <p:sldId id="366" r:id="rId88"/>
    <p:sldId id="299" r:id="rId89"/>
    <p:sldId id="300" r:id="rId90"/>
    <p:sldId id="303" r:id="rId91"/>
    <p:sldId id="284" r:id="rId92"/>
    <p:sldId id="301" r:id="rId93"/>
    <p:sldId id="305" r:id="rId94"/>
    <p:sldId id="304" r:id="rId95"/>
    <p:sldId id="302" r:id="rId96"/>
    <p:sldId id="270" r:id="rId97"/>
    <p:sldId id="286" r:id="rId98"/>
    <p:sldId id="283" r:id="rId99"/>
    <p:sldId id="289" r:id="rId100"/>
    <p:sldId id="287" r:id="rId101"/>
    <p:sldId id="306" r:id="rId102"/>
    <p:sldId id="307" r:id="rId103"/>
    <p:sldId id="280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/>
    <p:restoredTop sz="93498"/>
  </p:normalViewPr>
  <p:slideViewPr>
    <p:cSldViewPr snapToGrid="0" snapToObjects="1">
      <p:cViewPr>
        <p:scale>
          <a:sx n="155" d="100"/>
          <a:sy n="155" d="100"/>
        </p:scale>
        <p:origin x="992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4733C-528E-BC43-B129-2CE979B34C06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2D2E5-1CC0-8B4A-B88A-090E39588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2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quickly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glance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trust</a:t>
            </a:r>
            <a:r>
              <a:rPr lang="zh-CN" altLang="en-US" dirty="0"/>
              <a:t> </a:t>
            </a:r>
            <a:r>
              <a:rPr lang="en-US" altLang="zh-CN" dirty="0"/>
              <a:t>publishers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D2E5-1CC0-8B4A-B88A-090E39588A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5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5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6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9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1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7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0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9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6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2C845-1E06-B949-AC0B-F1DC640553DB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1F02B-7CAF-9740-9ECD-7C6BAC452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9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sharepoint.com/:p:/r/teams/BingStudios/Research/_layouts/15/Doc.aspx?sourcedoc=%7B41b644dc-bff5-402c-9168-112ef84d93c4%7D&amp;action=default&amp;uid=%7B41B644DC-BFF5-402C-9168-112EF84D93C4%7D&amp;ListItemId=2561&amp;ListId=%7B632041D8-79F7-4EBE-87A1-264EFBFC0EA4%7D&amp;odsp=1&amp;env=prodbubbl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4EA5-AE26-A943-9041-B20A98C49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+mn-lt"/>
                <a:cs typeface="Rubik Medium" panose="02000604000000020004" pitchFamily="2" charset="-79"/>
              </a:rPr>
              <a:t>Lost</a:t>
            </a:r>
            <a:r>
              <a:rPr lang="zh-CN" altLang="en-US" dirty="0">
                <a:latin typeface="+mn-lt"/>
                <a:cs typeface="Rubik Medium" panose="02000604000000020004" pitchFamily="2" charset="-79"/>
              </a:rPr>
              <a:t> </a:t>
            </a:r>
            <a:r>
              <a:rPr lang="en-US" altLang="zh-CN" dirty="0">
                <a:latin typeface="+mn-lt"/>
                <a:cs typeface="Rubik Medium" panose="02000604000000020004" pitchFamily="2" charset="-79"/>
              </a:rPr>
              <a:t>and</a:t>
            </a:r>
            <a:r>
              <a:rPr lang="zh-CN" altLang="en-US" dirty="0">
                <a:latin typeface="+mn-lt"/>
                <a:cs typeface="Rubik Medium" panose="02000604000000020004" pitchFamily="2" charset="-79"/>
              </a:rPr>
              <a:t> </a:t>
            </a:r>
            <a:r>
              <a:rPr lang="en-US" altLang="zh-CN" dirty="0">
                <a:latin typeface="+mn-lt"/>
                <a:cs typeface="Rubik Medium" panose="02000604000000020004" pitchFamily="2" charset="-79"/>
              </a:rPr>
              <a:t>Found</a:t>
            </a:r>
            <a:endParaRPr lang="en-US" dirty="0">
              <a:latin typeface="+mn-lt"/>
              <a:cs typeface="Rubik Medium" panose="02000604000000020004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80216-497E-454E-B848-E02384DC3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cs typeface="Rubik Medium" panose="02000604000000020004" pitchFamily="2" charset="-79"/>
              </a:rPr>
              <a:t>Bing</a:t>
            </a:r>
            <a:r>
              <a:rPr lang="zh-CN" altLang="en-US" dirty="0">
                <a:cs typeface="Rubik Medium" panose="02000604000000020004" pitchFamily="2" charset="-79"/>
              </a:rPr>
              <a:t> </a:t>
            </a:r>
            <a:r>
              <a:rPr lang="en-US" dirty="0">
                <a:cs typeface="Rubik Medium" panose="02000604000000020004" pitchFamily="2" charset="-79"/>
              </a:rPr>
              <a:t>News</a:t>
            </a:r>
            <a:br>
              <a:rPr lang="en-US" altLang="zh-CN" dirty="0">
                <a:cs typeface="Rubik Medium" panose="02000604000000020004" pitchFamily="2" charset="-79"/>
              </a:rPr>
            </a:br>
            <a:r>
              <a:rPr lang="en-US" altLang="zh-CN" dirty="0">
                <a:cs typeface="Rubik Medium" panose="02000604000000020004" pitchFamily="2" charset="-79"/>
              </a:rPr>
              <a:t>Mobile</a:t>
            </a:r>
            <a:r>
              <a:rPr lang="zh-CN" altLang="en-US" dirty="0">
                <a:cs typeface="Rubik Medium" panose="02000604000000020004" pitchFamily="2" charset="-79"/>
              </a:rPr>
              <a:t> </a:t>
            </a:r>
            <a:r>
              <a:rPr lang="en-US" altLang="zh-CN" dirty="0">
                <a:cs typeface="Rubik Medium" panose="02000604000000020004" pitchFamily="2" charset="-79"/>
              </a:rPr>
              <a:t>Native </a:t>
            </a:r>
            <a:br>
              <a:rPr lang="en-US" altLang="zh-CN" dirty="0">
                <a:cs typeface="Rubik Medium" panose="02000604000000020004" pitchFamily="2" charset="-79"/>
              </a:rPr>
            </a:br>
            <a:r>
              <a:rPr lang="en-US" altLang="zh-CN" dirty="0">
                <a:cs typeface="Rubik Medium" panose="02000604000000020004" pitchFamily="2" charset="-79"/>
              </a:rPr>
              <a:t>Design</a:t>
            </a:r>
            <a:r>
              <a:rPr lang="zh-CN" altLang="en-US" dirty="0">
                <a:cs typeface="Rubik Medium" panose="02000604000000020004" pitchFamily="2" charset="-79"/>
              </a:rPr>
              <a:t> </a:t>
            </a:r>
            <a:r>
              <a:rPr lang="en-US" altLang="zh-CN" dirty="0">
                <a:cs typeface="Rubik Medium" panose="02000604000000020004" pitchFamily="2" charset="-79"/>
              </a:rPr>
              <a:t>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BE30-0CA2-D648-8DB7-8F81FF94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ADE45-4C00-394B-96A9-D746E8F9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74% of mobile news app users expect real-time content updates.</a:t>
            </a:r>
            <a:r>
              <a:rPr lang="en-US" altLang="zh-CN" dirty="0"/>
              <a:t>(1)</a:t>
            </a:r>
          </a:p>
          <a:p>
            <a:endParaRPr lang="en-US" dirty="0"/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pPr lvl="1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up-to-date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emerging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up-to-date.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015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5B7A-80A1-1F49-ACC6-2AA655FC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prefer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organized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1ED87-74F7-AF41-9105-1A61C7FD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felt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wasn’t</a:t>
            </a:r>
            <a:r>
              <a:rPr lang="zh-CN" altLang="en-US" dirty="0"/>
              <a:t> </a:t>
            </a:r>
            <a:r>
              <a:rPr lang="en-US" altLang="zh-CN" dirty="0"/>
              <a:t>well-organized</a:t>
            </a:r>
            <a:r>
              <a:rPr lang="zh-CN" altLang="en-US" dirty="0"/>
              <a:t> </a:t>
            </a:r>
            <a:r>
              <a:rPr lang="en-US" altLang="zh-CN" dirty="0"/>
              <a:t>.(3)</a:t>
            </a:r>
          </a:p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felt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stories</a:t>
            </a:r>
            <a:r>
              <a:rPr lang="zh-CN" altLang="en-US" dirty="0"/>
              <a:t> </a:t>
            </a:r>
            <a:r>
              <a:rPr lang="en-US" altLang="zh-CN" dirty="0"/>
              <a:t>included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weren’t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quality.(3)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99857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text&#10;&#10;Description automatically generated">
            <a:extLst>
              <a:ext uri="{FF2B5EF4-FFF2-40B4-BE49-F238E27FC236}">
                <a16:creationId xmlns:a16="http://schemas.microsoft.com/office/drawing/2014/main" id="{97D59CA7-7784-E94A-8D8E-5FDF035F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21" y="603745"/>
            <a:ext cx="2374900" cy="527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8634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D3A1B4-B1FB-6F48-9897-E51A78ED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270" y="2089150"/>
            <a:ext cx="2374900" cy="2679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784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471D-322C-2B46-A016-1D8089E6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CDF7A-E0DB-AF44-92FD-C7C83A586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Both"/>
            </a:pPr>
            <a:r>
              <a:rPr lang="en-US" altLang="zh-CN" sz="1400" dirty="0"/>
              <a:t>Mobile</a:t>
            </a:r>
            <a:r>
              <a:rPr lang="zh-CN" altLang="en-US" sz="1400" dirty="0"/>
              <a:t> </a:t>
            </a:r>
            <a:r>
              <a:rPr lang="en-US" altLang="zh-CN" sz="1400" dirty="0"/>
              <a:t>News</a:t>
            </a:r>
            <a:r>
              <a:rPr lang="zh-CN" altLang="en-US" sz="1400" dirty="0"/>
              <a:t> </a:t>
            </a:r>
            <a:r>
              <a:rPr lang="en-US" altLang="zh-CN" sz="1400" dirty="0" err="1"/>
              <a:t>Apps_Survey</a:t>
            </a:r>
            <a:r>
              <a:rPr lang="zh-CN" altLang="en-US" sz="1400" dirty="0"/>
              <a:t> </a:t>
            </a:r>
            <a:r>
              <a:rPr lang="en-US" altLang="zh-CN" sz="1400" dirty="0" err="1"/>
              <a:t>Results_June</a:t>
            </a:r>
            <a:r>
              <a:rPr lang="zh-CN" altLang="en-US" sz="1400" dirty="0"/>
              <a:t> </a:t>
            </a:r>
            <a:r>
              <a:rPr lang="en-US" altLang="zh-CN" sz="1400" dirty="0"/>
              <a:t>2018_v2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microsoft.sharepoint.com/:p:/r/teams/BingStudios/Research/_layouts/15/Doc.aspx?sourcedoc=%7B41b644dc-bff5-402c-9168-112ef84d93c4%7D&amp;action=default&amp;uid=%7B41B644DC-BFF5-402C-9168-112EF84D93C4%7D&amp;ListItemId=2561&amp;ListId=%7B632041D8-79F7-4EBE-87A1-264EFBFC0EA4%7D&amp;odsp=1&amp;env=prodbubbl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120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3993-6905-F941-931D-357B7583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3500-94A1-4F48-8800-1FF1BEB5F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351338"/>
          </a:xfrm>
        </p:spPr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page,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[more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news]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430C2-254A-294E-B7A6-55F53313C2A4}"/>
              </a:ext>
            </a:extLst>
          </p:cNvPr>
          <p:cNvSpPr/>
          <p:nvPr/>
        </p:nvSpPr>
        <p:spPr>
          <a:xfrm>
            <a:off x="6994566" y="922638"/>
            <a:ext cx="4168239" cy="510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4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947A-BEE1-5646-9CFC-E7E25ACB6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8A70-DA8E-C848-A43E-AD053B1AF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together.</a:t>
            </a:r>
          </a:p>
          <a:p>
            <a:endParaRPr lang="en-US" dirty="0"/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“now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events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happened”.,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4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B405-A019-3A49-BA14-4F80751B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60F10-E7AC-2649-B1DE-F25ACA2D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Refresh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</a:p>
          <a:p>
            <a:pPr lvl="1"/>
            <a:r>
              <a:rPr lang="en-US" altLang="zh-CN" dirty="0"/>
              <a:t>Jump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feed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3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E976-CD74-5E4B-8769-0232125D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“light</a:t>
            </a:r>
            <a:r>
              <a:rPr lang="zh-CN" altLang="en-US" dirty="0"/>
              <a:t> </a:t>
            </a:r>
            <a:r>
              <a:rPr lang="en-US" altLang="zh-CN" dirty="0"/>
              <a:t>refreshment”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5AE80-E89A-3346-92C2-9026DCE4F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5206-860F-1B47-934D-8C28F487C8D3}"/>
              </a:ext>
            </a:extLst>
          </p:cNvPr>
          <p:cNvSpPr txBox="1"/>
          <p:nvPr/>
        </p:nvSpPr>
        <p:spPr>
          <a:xfrm>
            <a:off x="3147643" y="5640779"/>
            <a:ext cx="202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14D90-DCE1-D44C-A525-33ED7518C2BD}"/>
              </a:ext>
            </a:extLst>
          </p:cNvPr>
          <p:cNvSpPr txBox="1"/>
          <p:nvPr/>
        </p:nvSpPr>
        <p:spPr>
          <a:xfrm>
            <a:off x="6866906" y="5640779"/>
            <a:ext cx="202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4E4DB7-8D83-3F45-8AB0-26B18A66F57F}"/>
              </a:ext>
            </a:extLst>
          </p:cNvPr>
          <p:cNvSpPr/>
          <p:nvPr/>
        </p:nvSpPr>
        <p:spPr>
          <a:xfrm>
            <a:off x="3147643" y="2244436"/>
            <a:ext cx="2160627" cy="3135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2D54EA-CBDF-1941-A962-D9E64D9D6182}"/>
              </a:ext>
            </a:extLst>
          </p:cNvPr>
          <p:cNvSpPr/>
          <p:nvPr/>
        </p:nvSpPr>
        <p:spPr>
          <a:xfrm>
            <a:off x="6736278" y="2244436"/>
            <a:ext cx="2160627" cy="3135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6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F09D-528A-4648-B742-9FC02B0B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refresh</a:t>
            </a:r>
            <a:r>
              <a:rPr lang="zh-CN" altLang="en-US" dirty="0"/>
              <a:t> </a:t>
            </a:r>
            <a:r>
              <a:rPr lang="en-US" altLang="zh-CN" dirty="0"/>
              <a:t>notification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093BF1-A749-3345-8FBD-B938C8644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Currently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screen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refresh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tapping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bar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9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0B2C-A874-D24D-8893-BDAE6A16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7068-69F9-F143-8496-19935B9B5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Refresh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Refresh</a:t>
            </a:r>
            <a:r>
              <a:rPr lang="zh-CN" altLang="en-US" dirty="0"/>
              <a:t> </a:t>
            </a:r>
            <a:r>
              <a:rPr lang="en-US" altLang="zh-CN" dirty="0"/>
              <a:t>notification</a:t>
            </a:r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Reuters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tiny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floating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triggered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actions,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frequent,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stay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</a:p>
          <a:p>
            <a:pPr lvl="1"/>
            <a:r>
              <a:rPr lang="en-US" altLang="zh-CN" dirty="0" err="1"/>
              <a:t>Bilibili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B8FB-33E5-3242-AAE6-73BC6584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pic>
        <p:nvPicPr>
          <p:cNvPr id="18" name="Content Placeholder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A6E157-7940-B34C-97CF-3D5C5BE82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361" y="302581"/>
            <a:ext cx="2880000" cy="6252838"/>
          </a:xfrm>
          <a:ln>
            <a:solidFill>
              <a:schemeClr val="tx2"/>
            </a:solidFill>
          </a:ln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72ABDB-2C72-CA46-85E5-87F40D64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86" y="302581"/>
            <a:ext cx="2880000" cy="625283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3748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04BB-35DF-AD4A-97AD-1F31EC89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84DE-C464-924C-ADB4-5D486059F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0F6A-1987-AD47-A129-2B7F83A0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Explorations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173D0-BFFE-3C43-B554-B0DCCA8FB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5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10A0-E4B1-4447-BA29-E6407280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F362-120B-4046-8E94-8C75B69CE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led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“Reading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boring.”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younger</a:t>
            </a:r>
            <a:r>
              <a:rPr lang="zh-CN" altLang="en-US" dirty="0"/>
              <a:t> </a:t>
            </a:r>
            <a:r>
              <a:rPr lang="en-US" altLang="zh-CN" dirty="0"/>
              <a:t>generations.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threw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Weibo’s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ranking,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got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 err="1"/>
              <a:t>Wechat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moments</a:t>
            </a:r>
            <a:r>
              <a:rPr lang="zh-CN" altLang="en-US" dirty="0"/>
              <a:t> </a:t>
            </a:r>
            <a:r>
              <a:rPr lang="en-US" altLang="zh-CN" dirty="0"/>
              <a:t>sharing.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obtaining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Tiktok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9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AE7385-4B6B-FF4F-8AFB-2F350ED2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4F3670-FECD-D14E-A2A5-0AB2446325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Pros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triggered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scroll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while,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won’t</a:t>
            </a:r>
            <a:r>
              <a:rPr lang="zh-CN" altLang="en-US" dirty="0"/>
              <a:t> </a:t>
            </a:r>
            <a:r>
              <a:rPr lang="en-US" altLang="zh-CN" dirty="0"/>
              <a:t>disturb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journey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7E1AA-BCFC-334C-A03A-CD65CC28D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Cons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article,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won’t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exact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tap,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1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E976-CD74-5E4B-8769-0232125D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“light</a:t>
            </a:r>
            <a:r>
              <a:rPr lang="zh-CN" altLang="en-US" dirty="0"/>
              <a:t> </a:t>
            </a:r>
            <a:r>
              <a:rPr lang="en-US" altLang="zh-CN" dirty="0"/>
              <a:t>refreshment”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FAB651-747B-354F-B9CE-A7F2BF326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5206-860F-1B47-934D-8C28F487C8D3}"/>
              </a:ext>
            </a:extLst>
          </p:cNvPr>
          <p:cNvSpPr txBox="1"/>
          <p:nvPr/>
        </p:nvSpPr>
        <p:spPr>
          <a:xfrm>
            <a:off x="3147643" y="5640779"/>
            <a:ext cx="202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14D90-DCE1-D44C-A525-33ED7518C2BD}"/>
              </a:ext>
            </a:extLst>
          </p:cNvPr>
          <p:cNvSpPr txBox="1"/>
          <p:nvPr/>
        </p:nvSpPr>
        <p:spPr>
          <a:xfrm>
            <a:off x="6866906" y="5640779"/>
            <a:ext cx="202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24FB29-9519-2841-969F-6AAE68D66C31}"/>
              </a:ext>
            </a:extLst>
          </p:cNvPr>
          <p:cNvSpPr/>
          <p:nvPr/>
        </p:nvSpPr>
        <p:spPr>
          <a:xfrm>
            <a:off x="6736278" y="2265218"/>
            <a:ext cx="2160627" cy="3135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AF739-E535-A24F-BAF9-E8A3A330F9E6}"/>
              </a:ext>
            </a:extLst>
          </p:cNvPr>
          <p:cNvSpPr/>
          <p:nvPr/>
        </p:nvSpPr>
        <p:spPr>
          <a:xfrm>
            <a:off x="3081306" y="2244436"/>
            <a:ext cx="2160627" cy="3135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F09D-528A-4648-B742-9FC02B0B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129A-CC85-6446-8CA0-EDE7282E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5686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actually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landing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triggered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opportunity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exposing</a:t>
            </a:r>
            <a:r>
              <a:rPr lang="zh-CN" altLang="en-US" dirty="0"/>
              <a:t> </a:t>
            </a:r>
            <a:r>
              <a:rPr lang="en-US" altLang="zh-CN" dirty="0"/>
              <a:t>more?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1196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0B2C-A874-D24D-8893-BDAE6A16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7068-69F9-F143-8496-19935B9B5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</a:p>
          <a:p>
            <a:r>
              <a:rPr lang="en-US" altLang="zh-CN" dirty="0"/>
              <a:t>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49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B8FB-33E5-3242-AAE6-73BC6584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858568-1B47-9A4B-9B68-AE8E7C881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5029" y="302583"/>
            <a:ext cx="2880000" cy="6252838"/>
          </a:xfrm>
          <a:ln>
            <a:solidFill>
              <a:schemeClr val="tx2"/>
            </a:solidFill>
            <a:prstDash val="solid"/>
          </a:ln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BB9842-06FE-D241-AA31-768B7783F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602" y="302583"/>
            <a:ext cx="2880000" cy="6252834"/>
          </a:xfrm>
          <a:prstGeom prst="rect">
            <a:avLst/>
          </a:prstGeom>
          <a:ln>
            <a:solidFill>
              <a:schemeClr val="tx2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40856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99E0-7576-5249-AD49-77465FAF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explorations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8D159-C4A4-9944-92D5-DF19BE5A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5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AE7385-4B6B-FF4F-8AFB-2F350ED2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4F3670-FECD-D14E-A2A5-0AB244632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altLang="zh-CN" dirty="0"/>
              <a:t>Pros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content,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easier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7E1AA-BCFC-334C-A03A-CD65CC28D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Cons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enough,</a:t>
            </a:r>
            <a:r>
              <a:rPr lang="zh-CN" altLang="en-US" dirty="0"/>
              <a:t> </a:t>
            </a:r>
            <a:r>
              <a:rPr lang="en-US" altLang="zh-CN" dirty="0"/>
              <a:t>sometimes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confusing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759651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E976-CD74-5E4B-8769-0232125D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“light</a:t>
            </a:r>
            <a:r>
              <a:rPr lang="zh-CN" altLang="en-US" dirty="0"/>
              <a:t> </a:t>
            </a:r>
            <a:r>
              <a:rPr lang="en-US" altLang="zh-CN" dirty="0"/>
              <a:t>refreshment”</a:t>
            </a:r>
            <a:r>
              <a:rPr lang="zh-CN" altLang="en-US" dirty="0"/>
              <a:t> </a:t>
            </a:r>
            <a:r>
              <a:rPr lang="en-US" altLang="zh-CN" dirty="0" err="1"/>
              <a:t>sbs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A28AD-B5A2-8942-9517-DA2AD4F55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5206-860F-1B47-934D-8C28F487C8D3}"/>
              </a:ext>
            </a:extLst>
          </p:cNvPr>
          <p:cNvSpPr txBox="1"/>
          <p:nvPr/>
        </p:nvSpPr>
        <p:spPr>
          <a:xfrm>
            <a:off x="3147643" y="5640779"/>
            <a:ext cx="202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14D90-DCE1-D44C-A525-33ED7518C2BD}"/>
              </a:ext>
            </a:extLst>
          </p:cNvPr>
          <p:cNvSpPr txBox="1"/>
          <p:nvPr/>
        </p:nvSpPr>
        <p:spPr>
          <a:xfrm>
            <a:off x="6866906" y="5640779"/>
            <a:ext cx="202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16C523-CEE0-C44C-9BC9-F2042878B64C}"/>
              </a:ext>
            </a:extLst>
          </p:cNvPr>
          <p:cNvSpPr/>
          <p:nvPr/>
        </p:nvSpPr>
        <p:spPr>
          <a:xfrm>
            <a:off x="3147643" y="1825625"/>
            <a:ext cx="2325109" cy="3469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2CF33-4A60-3743-957A-7DFB3A6D994D}"/>
              </a:ext>
            </a:extLst>
          </p:cNvPr>
          <p:cNvSpPr/>
          <p:nvPr/>
        </p:nvSpPr>
        <p:spPr>
          <a:xfrm>
            <a:off x="6719350" y="1825625"/>
            <a:ext cx="2325109" cy="3469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0002-0DCD-5B49-BED2-55604940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0961F-7ACA-E34D-B38D-15955AB38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said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headlines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headlines.) 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impressing</a:t>
            </a:r>
          </a:p>
          <a:p>
            <a:pPr lvl="2"/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breaking(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</a:p>
          <a:p>
            <a:pPr lvl="2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interests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5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D6EC-3BC0-9E4B-AEF0-7A0E160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C86A-4D10-104F-9703-2CC90664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scroll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quickly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“top</a:t>
            </a:r>
            <a:r>
              <a:rPr lang="zh-CN" altLang="en-US" dirty="0"/>
              <a:t> </a:t>
            </a:r>
            <a:r>
              <a:rPr lang="en-US" altLang="zh-CN" dirty="0"/>
              <a:t>news”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impressing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experience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back?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2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AAC88-AF71-B04E-9AF4-4827E254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D4C0B-D5D4-6040-AB2B-9BAC3846D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gain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experience?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70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349E-0054-EA4E-990F-02F3A96E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495E-BEC6-A043-94D6-6FA13C732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said,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gravitated</a:t>
            </a:r>
            <a:r>
              <a:rPr lang="zh-CN" altLang="en-US" dirty="0"/>
              <a:t> </a:t>
            </a:r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designs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images,</a:t>
            </a:r>
            <a:r>
              <a:rPr lang="zh-CN" altLang="en-US" dirty="0"/>
              <a:t> </a:t>
            </a:r>
            <a:r>
              <a:rPr lang="en-US" altLang="zh-CN" dirty="0"/>
              <a:t>brighter</a:t>
            </a:r>
            <a:r>
              <a:rPr lang="zh-CN" altLang="en-US" dirty="0"/>
              <a:t> </a:t>
            </a:r>
            <a:r>
              <a:rPr lang="en-US" altLang="zh-CN" dirty="0"/>
              <a:t>color/designs,</a:t>
            </a:r>
            <a:r>
              <a:rPr lang="zh-CN" altLang="en-US" dirty="0"/>
              <a:t> </a:t>
            </a:r>
            <a:r>
              <a:rPr lang="en-US" altLang="zh-CN" dirty="0"/>
              <a:t>immediate</a:t>
            </a:r>
            <a:r>
              <a:rPr lang="zh-CN" altLang="en-US" dirty="0"/>
              <a:t> </a:t>
            </a:r>
            <a:r>
              <a:rPr lang="en-US" altLang="zh-CN" dirty="0"/>
              <a:t>customization</a:t>
            </a:r>
            <a:r>
              <a:rPr lang="zh-CN" altLang="en-US" dirty="0"/>
              <a:t> </a:t>
            </a:r>
            <a:r>
              <a:rPr lang="en-US" altLang="zh-CN" dirty="0"/>
              <a:t>options,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contextual</a:t>
            </a:r>
            <a:r>
              <a:rPr lang="zh-CN" altLang="en-US" dirty="0"/>
              <a:t> </a:t>
            </a:r>
            <a:r>
              <a:rPr lang="en-US" altLang="zh-CN" dirty="0"/>
              <a:t>references.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</a:p>
          <a:p>
            <a:endParaRPr lang="en-US" dirty="0"/>
          </a:p>
          <a:p>
            <a:r>
              <a:rPr lang="en-US" altLang="zh-CN" dirty="0"/>
              <a:t>We’ve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expectation,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96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4A58F-B630-124E-94C5-F2AC19EB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D230F-C190-AA46-B11A-9E802B98D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63"/>
            <a:ext cx="10515600" cy="4351338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doing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experience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immersive</a:t>
            </a:r>
            <a:r>
              <a:rPr lang="zh-CN" altLang="en-US" dirty="0"/>
              <a:t> </a:t>
            </a:r>
            <a:r>
              <a:rPr lang="en-US" altLang="zh-CN" dirty="0"/>
              <a:t>multimedia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digestion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60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65F8-C523-744E-B7A8-05EFB028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C0C1C-043C-724C-A8A0-06EA839A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8029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card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interactions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news(Headline,</a:t>
            </a:r>
            <a:r>
              <a:rPr lang="zh-CN" altLang="en-US" dirty="0"/>
              <a:t> </a:t>
            </a:r>
            <a:r>
              <a:rPr lang="en-US" altLang="zh-CN" dirty="0"/>
              <a:t>snippets,</a:t>
            </a:r>
            <a:r>
              <a:rPr lang="zh-CN" altLang="en-US" dirty="0"/>
              <a:t> </a:t>
            </a:r>
            <a:r>
              <a:rPr lang="en-US" altLang="zh-CN" dirty="0"/>
              <a:t>thumbnail,</a:t>
            </a:r>
            <a:r>
              <a:rPr lang="zh-CN" altLang="en-US" dirty="0"/>
              <a:t> </a:t>
            </a:r>
            <a:r>
              <a:rPr lang="en-US" altLang="zh-CN" dirty="0"/>
              <a:t>publisher,</a:t>
            </a:r>
            <a:r>
              <a:rPr lang="zh-CN" altLang="en-US" dirty="0"/>
              <a:t> </a:t>
            </a:r>
            <a:r>
              <a:rPr lang="en-US" altLang="zh-CN" dirty="0"/>
              <a:t>published</a:t>
            </a:r>
            <a:r>
              <a:rPr lang="zh-CN" altLang="en-US" dirty="0"/>
              <a:t> </a:t>
            </a:r>
            <a:r>
              <a:rPr lang="en-US" altLang="zh-CN" dirty="0"/>
              <a:t>time),</a:t>
            </a:r>
            <a:r>
              <a:rPr lang="zh-CN" altLang="en-US" dirty="0"/>
              <a:t> </a:t>
            </a:r>
            <a:r>
              <a:rPr lang="en-US" altLang="zh-CN" dirty="0"/>
              <a:t>social,</a:t>
            </a:r>
            <a:r>
              <a:rPr lang="zh-CN" altLang="en-US" dirty="0"/>
              <a:t> </a:t>
            </a:r>
            <a:r>
              <a:rPr lang="en-US" altLang="zh-CN" dirty="0"/>
              <a:t>video,</a:t>
            </a:r>
            <a:r>
              <a:rPr lang="zh-CN" altLang="en-US" dirty="0"/>
              <a:t> </a:t>
            </a:r>
            <a:r>
              <a:rPr lang="en-US" altLang="zh-CN" dirty="0"/>
              <a:t>opinion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8C5A52-28BB-2F43-8EBF-52F50065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312" y="1044382"/>
            <a:ext cx="2743405" cy="48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0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9C1F-CE57-4348-B6B0-6B4EE80A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“attention</a:t>
            </a:r>
            <a:r>
              <a:rPr lang="zh-CN" altLang="en-US" dirty="0"/>
              <a:t> </a:t>
            </a:r>
            <a:r>
              <a:rPr lang="en-US" altLang="zh-CN" dirty="0"/>
              <a:t>grabber”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7AB9-E448-BB42-A822-43FC301BB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91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B8FB-33E5-3242-AAE6-73BC6584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BD7E2-951A-1B47-B312-A9A3FF01D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15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99E0-7576-5249-AD49-77465FAF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explorations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8D159-C4A4-9944-92D5-DF19BE5A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35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04A7-4CF1-1B4B-AAF4-CA6F5454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E095-E3BD-E048-AB6A-36CD02657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76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9B80C5-D2DE-E84C-A03E-13D51BB8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interest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EA8FD-560D-8B48-AD02-A87DDC1CB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Hard to get personalized content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14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2DD8-B482-1B42-A1C0-EDA96DCF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5C035-6649-5443-9B2A-E6EBDBD11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wait,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</a:p>
          <a:p>
            <a:endParaRPr lang="en-US" dirty="0"/>
          </a:p>
          <a:p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interested:</a:t>
            </a:r>
            <a:r>
              <a:rPr lang="zh-CN" altLang="en-US" dirty="0"/>
              <a:t> </a:t>
            </a:r>
            <a:r>
              <a:rPr lang="en-US" altLang="zh-CN" dirty="0"/>
              <a:t>took</a:t>
            </a:r>
            <a:r>
              <a:rPr lang="zh-CN" altLang="en-US" dirty="0"/>
              <a:t> </a:t>
            </a:r>
            <a:r>
              <a:rPr lang="en-US" altLang="zh-CN" dirty="0"/>
              <a:t>action: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searched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landed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interested: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clear</a:t>
            </a:r>
            <a:r>
              <a:rPr lang="zh-CN" altLang="en-US" dirty="0"/>
              <a:t> </a:t>
            </a:r>
            <a:r>
              <a:rPr lang="en-US" altLang="zh-CN" dirty="0"/>
              <a:t>follow-up</a:t>
            </a:r>
            <a:r>
              <a:rPr lang="zh-CN" altLang="en-US" dirty="0"/>
              <a:t> </a:t>
            </a:r>
            <a:r>
              <a:rPr lang="en-US" altLang="zh-CN" dirty="0"/>
              <a:t>intention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8763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93DADF-C714-5748-ACBC-9A3C812C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86A248-990A-0140-AF86-94784B2CE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news app users say they want personalized content, but few have taken steps to get it</a:t>
            </a:r>
            <a:r>
              <a:rPr lang="en-US" altLang="zh-CN" dirty="0"/>
              <a:t>.(1)</a:t>
            </a:r>
          </a:p>
          <a:p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prefer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organized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category/topic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</a:p>
          <a:p>
            <a:endParaRPr lang="en-US" altLang="zh-CN" dirty="0"/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barriers?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0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E3EC-595C-7C41-9FCD-EB270EA7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37FAE-0930-C34E-8404-C6AED0357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lost.</a:t>
            </a:r>
          </a:p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opportunity,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lost?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6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141-6C7B-1A4A-A856-E2A236A2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AAC0-53D0-334E-B28A-FE340B14C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mobile.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desktop</a:t>
            </a:r>
            <a:r>
              <a:rPr lang="zh-CN" altLang="en-US" dirty="0"/>
              <a:t> </a:t>
            </a:r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Staying up-to-date is the primary reason people use mobile news apps.</a:t>
            </a:r>
            <a:r>
              <a:rPr lang="en-US" altLang="zh-CN" dirty="0"/>
              <a:t>(1)</a:t>
            </a:r>
          </a:p>
          <a:p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scenario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catch-up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interests.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29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B92C-8D42-AF4F-AB36-43B031BF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556ED-6BAE-E341-A075-8A7CBFFD8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easier personalized feed and navigation</a:t>
            </a:r>
          </a:p>
        </p:txBody>
      </p:sp>
    </p:spTree>
    <p:extLst>
      <p:ext uri="{BB962C8B-B14F-4D97-AF65-F5344CB8AC3E}">
        <p14:creationId xmlns:p14="http://schemas.microsoft.com/office/powerpoint/2010/main" val="1874920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D436-0F08-1949-906F-8D49C200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journey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50FEF4-FD75-694F-A9AB-1AE1E2370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223"/>
          <a:stretch/>
        </p:blipFill>
        <p:spPr>
          <a:xfrm>
            <a:off x="2363694" y="1569493"/>
            <a:ext cx="6928140" cy="4612943"/>
          </a:xfrm>
        </p:spPr>
      </p:pic>
    </p:spTree>
    <p:extLst>
      <p:ext uri="{BB962C8B-B14F-4D97-AF65-F5344CB8AC3E}">
        <p14:creationId xmlns:p14="http://schemas.microsoft.com/office/powerpoint/2010/main" val="2954420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55BD-99CE-9E4D-B066-FE128D54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FF6D0-DBE7-2149-B211-A5D44301D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29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E976-CD74-5E4B-8769-0232125D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82E4-8C36-0949-99FB-06DA8F16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55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DB97-1713-294F-8971-0B4369D1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Follow</a:t>
            </a:r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CC38279-C8CC-D04E-92C1-F20F645A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175" y="902494"/>
            <a:ext cx="2880000" cy="625283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B99D15-A3FE-5F4E-B9FF-F71951684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23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94BA-6FCE-4B46-8862-9F324B56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844A0-9704-3F4F-AC84-1B35E9152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on desktop, they could manage their interest. </a:t>
            </a:r>
          </a:p>
          <a:p>
            <a:endParaRPr lang="en-US" dirty="0"/>
          </a:p>
          <a:p>
            <a:r>
              <a:rPr lang="en-US" dirty="0"/>
              <a:t>The topic follow button doesn’t make sense to users.(mobile user study 2019)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07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6617-938A-A240-BEC8-635F89B6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160BF4-FF5D-0547-BD47-852301B3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0" y="889000"/>
            <a:ext cx="2374900" cy="51562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F3F6E5E-AE13-0E4B-837B-CE3C6877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16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AFD-9767-0143-A480-17B45C3A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D3D7-280C-9342-BB99-F256DDA02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96E87-A04A-AE49-8AC6-6492EE0B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305" y="240039"/>
            <a:ext cx="2880000" cy="625283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75366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5E4F-6A35-684E-B310-0BFB0EBB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</a:t>
            </a:r>
            <a:r>
              <a:rPr lang="en-US" altLang="zh-CN" dirty="0"/>
              <a:t>/Engage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5077B-CC91-EC47-9FD2-00470CC42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0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F613-2308-8241-9619-E3881F80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D8BA-B715-1148-82FD-1B9831C0B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67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5295-E304-E046-900A-7EAF8C26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Manage/unfollow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EAF59-C87B-0C40-B947-AF6186151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93B0421-8ECB-294B-B7A2-9479D76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06" y="681037"/>
            <a:ext cx="2653094" cy="57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7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55BD-99CE-9E4D-B066-FE128D54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Wireframe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9C256-CF27-FC4D-A471-089C1DCAE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47594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E68C-AEBB-E446-A016-FFA272C4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D3EB-A2B7-D942-B1BF-5D7C3E08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06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1C90-4C7A-5846-B07D-73686516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5704-461A-184E-A77B-515E16A69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experience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embedded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opal</a:t>
            </a:r>
            <a:r>
              <a:rPr lang="zh-CN" altLang="en-US" dirty="0"/>
              <a:t> </a:t>
            </a:r>
            <a:r>
              <a:rPr lang="en-US" altLang="zh-CN" dirty="0"/>
              <a:t>app,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visible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setting.</a:t>
            </a:r>
          </a:p>
          <a:p>
            <a:endParaRPr lang="en-US" altLang="zh-CN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bar.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efforts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scroll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part.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296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5D-64C1-C243-989D-0E6E9A01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2A21-BE73-BE49-B499-942DEAC3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16D83B-9AFF-3648-81D6-DF1E4D708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1" t="20218" r="3540" b="19584"/>
          <a:stretch/>
        </p:blipFill>
        <p:spPr>
          <a:xfrm>
            <a:off x="1933433" y="2102464"/>
            <a:ext cx="8325134" cy="40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68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2BA3-C09F-D146-98DE-461D5B7B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B8E6-B52D-F543-8E4F-202D26FB7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0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10A3-7B7E-AB48-B5FB-980CF22E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1CD1-3CF8-F94F-9829-02137DD7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topics,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topic.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6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CDAF-A30C-B847-B871-B018265B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97431-04F1-C84E-BDC8-9692823BE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44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179B0E-BDED-9646-92C7-6A795817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AFFF8F-B038-9D4A-A672-8819C4B1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up-to-date is the primary reason people use mobile news apps.</a:t>
            </a:r>
            <a:r>
              <a:rPr lang="en-US" altLang="zh-CN" dirty="0"/>
              <a:t>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3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B302-E85C-8B4D-994D-839010D2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806D5-0880-6C47-AE9C-AC11E1C0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</a:p>
          <a:p>
            <a:endParaRPr lang="en-US" dirty="0"/>
          </a:p>
          <a:p>
            <a:r>
              <a:rPr lang="en-US" altLang="zh-CN" dirty="0"/>
              <a:t>Pros</a:t>
            </a:r>
          </a:p>
          <a:p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</a:p>
          <a:p>
            <a:endParaRPr lang="en-US" altLang="zh-CN" dirty="0"/>
          </a:p>
          <a:p>
            <a:r>
              <a:rPr lang="en-US" altLang="zh-CN" dirty="0"/>
              <a:t>Cons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</a:p>
        </p:txBody>
      </p:sp>
    </p:spTree>
    <p:extLst>
      <p:ext uri="{BB962C8B-B14F-4D97-AF65-F5344CB8AC3E}">
        <p14:creationId xmlns:p14="http://schemas.microsoft.com/office/powerpoint/2010/main" val="85283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7E29-EDD9-3E48-BCEE-1D256C20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3D92-8190-D84C-8CBC-BD3B30DA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</a:p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interests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862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957D3-ACA3-3742-B075-49291240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056D40-3C86-8B4A-A0C4-4D2E6E454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leave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</a:p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period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leave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45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40A3-030A-5140-87D8-624B53B15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leave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BAD5C-49E7-2C4E-A8D6-6FC936152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Since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repeated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boring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</a:p>
          <a:p>
            <a:endParaRPr lang="en-US" dirty="0"/>
          </a:p>
          <a:p>
            <a:r>
              <a:rPr lang="en-US" altLang="zh-CN" dirty="0"/>
              <a:t>Notify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caught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0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D824-ECF0-E640-A120-3B9FE49D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100A-3EF1-8A45-A118-2DEA19C4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Instagram</a:t>
            </a:r>
          </a:p>
          <a:p>
            <a:pPr lvl="1"/>
            <a:r>
              <a:rPr lang="en-US" altLang="zh-CN" dirty="0"/>
              <a:t>You’ve</a:t>
            </a:r>
            <a:r>
              <a:rPr lang="zh-CN" altLang="en-US" dirty="0"/>
              <a:t> </a:t>
            </a:r>
            <a:r>
              <a:rPr lang="en-US" altLang="zh-CN" dirty="0"/>
              <a:t>caught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</a:p>
          <a:p>
            <a:endParaRPr lang="en-US" altLang="zh-CN" dirty="0"/>
          </a:p>
          <a:p>
            <a:r>
              <a:rPr lang="en-US" altLang="zh-CN" dirty="0"/>
              <a:t>LinkedIn</a:t>
            </a:r>
          </a:p>
          <a:p>
            <a:pPr lvl="1"/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things,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engage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4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6439-4C8F-FC47-8131-01450DBF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A8A4-9BCC-464B-9E10-5C43A50D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 the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landing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ten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countable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E976-CD74-5E4B-8769-0232125D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“caught</a:t>
            </a:r>
            <a:r>
              <a:rPr lang="zh-CN" altLang="en-US" dirty="0"/>
              <a:t> </a:t>
            </a:r>
            <a:r>
              <a:rPr lang="en-US" altLang="zh-CN" dirty="0"/>
              <a:t>up”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82E4-8C36-0949-99FB-06DA8F16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43620-B74A-A044-A7E0-BF82652D4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86" r="31145"/>
          <a:stretch/>
        </p:blipFill>
        <p:spPr>
          <a:xfrm rot="5400000">
            <a:off x="3666697" y="1429544"/>
            <a:ext cx="31662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8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4E6B-7176-E747-AC98-96F938BB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leave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D22981-CEDB-4C42-9248-786BBA7C4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14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96A8-CA15-C044-A96B-231C3DE3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28747-D5DA-784B-AADA-3ADCDCD30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Users don’t enable push notifications because they feel they already get too many.</a:t>
            </a:r>
            <a:r>
              <a:rPr lang="en-US" altLang="zh-CN" dirty="0"/>
              <a:t>(1)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updates,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/>
              <a:t>notifications.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platform,</a:t>
            </a:r>
          </a:p>
          <a:p>
            <a:endParaRPr lang="en-US" dirty="0"/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delightful</a:t>
            </a:r>
            <a:r>
              <a:rPr lang="zh-CN" altLang="en-US" dirty="0"/>
              <a:t> </a:t>
            </a:r>
            <a:r>
              <a:rPr lang="en-US" altLang="zh-CN" dirty="0"/>
              <a:t>experience,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unfollow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/>
              <a:t>actions.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2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9C1F-CE57-4348-B6B0-6B4EE80A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“following</a:t>
            </a:r>
            <a:r>
              <a:rPr lang="zh-CN" altLang="en-US" dirty="0"/>
              <a:t> </a:t>
            </a:r>
            <a:r>
              <a:rPr lang="en-US" altLang="zh-CN" dirty="0"/>
              <a:t>updates”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F27177-1DCA-FE47-9728-F41DA6BA6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3906" y="1825625"/>
            <a:ext cx="2004187" cy="4351338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ADAE6-1A9C-D94D-97DC-0B8E2DE8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0" y="1020763"/>
            <a:ext cx="2374900" cy="5156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DE6D80-F723-1242-83D6-2E202471E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50" y="1336675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62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5C71-6612-9C41-9CA2-1AC27E41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F26D-1418-4F4F-8E7C-DC844A6E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717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DF61-7551-2B41-8FFC-8933C2BB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28F3-5692-EC40-836B-99E2D1CA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5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9B80C5-D2DE-E84C-A03E-13D51BB8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EA8FD-560D-8B48-AD02-A87DDC1CB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Lost focus while reading,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boring</a:t>
            </a:r>
          </a:p>
        </p:txBody>
      </p:sp>
    </p:spTree>
    <p:extLst>
      <p:ext uri="{BB962C8B-B14F-4D97-AF65-F5344CB8AC3E}">
        <p14:creationId xmlns:p14="http://schemas.microsoft.com/office/powerpoint/2010/main" val="40700668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408-6693-C94C-B75B-584ABA3E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5A209-38E1-9E4F-A90B-2E9091331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02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2AD3-17C7-8F44-A472-2A851244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819B-6540-384C-99CB-7C650EC0F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23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AE33-411C-0E4D-BFE2-A05D5AA0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E4611-234C-774C-B848-5F1AC086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79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B67DE-F7A5-F142-B278-E85F817D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4C7409-C5C0-8F46-9AD8-411A7C115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91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4A35-7C56-C440-ABFD-644E3F54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E8C92-B1D9-DE45-975B-75083D0F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Disorganized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Overwhelm</a:t>
            </a:r>
            <a:r>
              <a:rPr lang="zh-CN" altLang="en-US" dirty="0"/>
              <a:t> </a:t>
            </a:r>
            <a:r>
              <a:rPr lang="en-US" altLang="zh-CN" dirty="0"/>
              <a:t>feeling</a:t>
            </a:r>
          </a:p>
          <a:p>
            <a:endParaRPr lang="en-US" altLang="zh-CN" dirty="0"/>
          </a:p>
          <a:p>
            <a:r>
              <a:rPr lang="en-US" altLang="zh-CN" dirty="0"/>
              <a:t>Implication: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homepage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bar,</a:t>
            </a:r>
            <a:r>
              <a:rPr lang="zh-CN" altLang="en-US" dirty="0"/>
              <a:t> </a:t>
            </a:r>
            <a:r>
              <a:rPr lang="en-US" altLang="zh-CN" dirty="0"/>
              <a:t>tab</a:t>
            </a:r>
            <a:r>
              <a:rPr lang="zh-CN" altLang="en-US" dirty="0"/>
              <a:t> </a:t>
            </a:r>
            <a:r>
              <a:rPr lang="en-US" altLang="zh-CN" dirty="0"/>
              <a:t>bar,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foldable</a:t>
            </a:r>
            <a:r>
              <a:rPr lang="zh-CN" altLang="en-US" dirty="0"/>
              <a:t> </a:t>
            </a:r>
            <a:r>
              <a:rPr lang="en-US" altLang="zh-CN" dirty="0"/>
              <a:t>tabs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feels</a:t>
            </a:r>
            <a:r>
              <a:rPr lang="zh-CN" altLang="en-US" dirty="0"/>
              <a:t> </a:t>
            </a:r>
            <a:r>
              <a:rPr lang="en-US" altLang="zh-CN" dirty="0"/>
              <a:t>condense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250982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77C9-2B76-D548-8694-A463B31E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8FB70-3887-C943-8D0C-58F5ED7C2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 </a:t>
            </a:r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desktop.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Implication: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align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mobile.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adjust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mobile.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3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A9C4-5D81-0448-BC42-4A43B64B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catch-up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ECD01-B5BC-2240-AE00-3E4350EC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Implication: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471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9003-BCFF-0347-9BB0-297CA4C2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Competitors</a:t>
            </a:r>
            <a:r>
              <a:rPr lang="zh-CN" altLang="en-US" dirty="0"/>
              <a:t> </a:t>
            </a:r>
            <a:r>
              <a:rPr lang="en-US" altLang="zh-CN" dirty="0"/>
              <a:t>Trends Watching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B9F2-3ACF-A944-B807-5FCE846EE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780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5BBE-FF74-804E-98BE-50A49C9E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stream and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3019-3D38-CB49-BE80-003027285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medium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valuable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metaphor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trends</a:t>
            </a:r>
          </a:p>
          <a:p>
            <a:endParaRPr lang="en-US" dirty="0"/>
          </a:p>
          <a:p>
            <a:r>
              <a:rPr lang="en-US" dirty="0"/>
              <a:t>Extensibility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Multimedia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58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374E-A140-B348-8E4F-8C9D25AD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Navigation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D6FC8-B57B-B047-9E85-9D1253DD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3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BA440A-87AE-A648-ADF7-0F09D6E077CD}"/>
              </a:ext>
            </a:extLst>
          </p:cNvPr>
          <p:cNvCxnSpPr/>
          <p:nvPr/>
        </p:nvCxnSpPr>
        <p:spPr>
          <a:xfrm flipV="1">
            <a:off x="1359568" y="1027129"/>
            <a:ext cx="0" cy="4908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944872-B6FC-9846-B429-8CA783365D7B}"/>
              </a:ext>
            </a:extLst>
          </p:cNvPr>
          <p:cNvCxnSpPr>
            <a:cxnSpLocks/>
          </p:cNvCxnSpPr>
          <p:nvPr/>
        </p:nvCxnSpPr>
        <p:spPr>
          <a:xfrm>
            <a:off x="898358" y="5739497"/>
            <a:ext cx="869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6C54B-5857-054E-AC0D-D4C7B47A6ED2}"/>
              </a:ext>
            </a:extLst>
          </p:cNvPr>
          <p:cNvCxnSpPr>
            <a:cxnSpLocks/>
          </p:cNvCxnSpPr>
          <p:nvPr/>
        </p:nvCxnSpPr>
        <p:spPr>
          <a:xfrm>
            <a:off x="1604211" y="1235676"/>
            <a:ext cx="8201526" cy="402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8806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E863-D845-5B45-A1E2-C9FCEC1B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Bing current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69350-0461-0E42-9C54-01D56092B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tabs</a:t>
            </a:r>
            <a:r>
              <a:rPr lang="zh-CN" altLang="en-US" dirty="0"/>
              <a:t> </a:t>
            </a:r>
            <a:r>
              <a:rPr lang="en-US" altLang="zh-CN" dirty="0"/>
              <a:t>bar</a:t>
            </a:r>
            <a:r>
              <a:rPr lang="zh-CN" altLang="en-US" dirty="0"/>
              <a:t> 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Pros</a:t>
            </a:r>
          </a:p>
          <a:p>
            <a:r>
              <a:rPr lang="en-US" altLang="zh-CN" dirty="0"/>
              <a:t>Scrollable: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locate</a:t>
            </a:r>
            <a:r>
              <a:rPr lang="zh-CN" altLang="en-US" dirty="0"/>
              <a:t> </a:t>
            </a:r>
            <a:r>
              <a:rPr lang="en-US" altLang="zh-CN" dirty="0"/>
              <a:t>tab</a:t>
            </a:r>
          </a:p>
          <a:p>
            <a:r>
              <a:rPr lang="en-US" altLang="zh-CN" dirty="0"/>
              <a:t>Foldable: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tabs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Cons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browsing</a:t>
            </a:r>
            <a:r>
              <a:rPr lang="zh-CN" altLang="en-US" dirty="0"/>
              <a:t> </a:t>
            </a:r>
            <a:r>
              <a:rPr lang="en-US" altLang="zh-CN" dirty="0"/>
              <a:t>screen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customizable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3800490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CB1D1-B8EE-D24E-8619-2A581161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D08DAE-9D83-2E41-84DA-99E1776DF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felt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organization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harder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follow.</a:t>
            </a:r>
            <a:r>
              <a:rPr lang="zh-CN" altLang="en-US" dirty="0"/>
              <a:t> </a:t>
            </a:r>
            <a:r>
              <a:rPr lang="en-US" altLang="zh-CN" dirty="0"/>
              <a:t>(3)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454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1B3C-0DFC-774B-A12D-0438FCF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FF66-CE0D-7541-96E7-81164CF01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4543" cy="4351338"/>
          </a:xfrm>
        </p:spPr>
        <p:txBody>
          <a:bodyPr/>
          <a:lstStyle/>
          <a:p>
            <a:r>
              <a:rPr lang="en-US" altLang="zh-CN" dirty="0"/>
              <a:t>Competitors which have many categories and allow following topics</a:t>
            </a:r>
          </a:p>
          <a:p>
            <a:pPr lvl="1"/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publishers: Google News, Yahoo News, Tech Crunch</a:t>
            </a:r>
          </a:p>
          <a:p>
            <a:pPr lvl="1"/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publishing</a:t>
            </a:r>
            <a:r>
              <a:rPr lang="zh-CN" altLang="en-US" dirty="0"/>
              <a:t> </a:t>
            </a:r>
            <a:r>
              <a:rPr lang="en-US" altLang="zh-CN" dirty="0"/>
              <a:t>platforms: </a:t>
            </a:r>
            <a:r>
              <a:rPr lang="en-US" altLang="zh-CN" dirty="0" err="1"/>
              <a:t>Reuster</a:t>
            </a:r>
            <a:r>
              <a:rPr lang="en-US" altLang="zh-CN" dirty="0"/>
              <a:t>, AP News, Bloomberg</a:t>
            </a:r>
          </a:p>
          <a:p>
            <a:pPr lvl="1"/>
            <a:r>
              <a:rPr lang="en-US" altLang="zh-CN" dirty="0"/>
              <a:t>Q&amp;A</a:t>
            </a:r>
            <a:r>
              <a:rPr lang="zh-CN" altLang="en-US" dirty="0"/>
              <a:t> </a:t>
            </a:r>
            <a:r>
              <a:rPr lang="en-US" altLang="zh-CN" dirty="0"/>
              <a:t>platforms: Quora, Medium, </a:t>
            </a:r>
            <a:r>
              <a:rPr lang="en-US" altLang="zh-CN" dirty="0" err="1"/>
              <a:t>Zhihu</a:t>
            </a:r>
            <a:endParaRPr lang="en-US" altLang="zh-CN" dirty="0"/>
          </a:p>
          <a:p>
            <a:pPr lvl="1"/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AD065F-DFCA-F643-94BB-937D813A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249363"/>
            <a:ext cx="2776113" cy="4927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23774B-564A-3D4F-A2E1-06325AB7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856" y="1249363"/>
            <a:ext cx="2776113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831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078C2-6553-074A-9F36-8B1BA8A3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C790E6-E4A1-504A-96AF-7F81E800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People want to know why this news show on their screen if this content is curated for them.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09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1D07-C0E8-8A48-811C-0B5916A0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E44E-9D3E-7E48-ACC2-6CCDA1D667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</a:p>
          <a:p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engage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</a:p>
          <a:p>
            <a:endParaRPr lang="en-US" dirty="0"/>
          </a:p>
          <a:p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</a:p>
          <a:p>
            <a:endParaRPr lang="en-US" dirty="0"/>
          </a:p>
          <a:p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taste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C0C55-BA7C-CA45-B0D5-15013BA2DA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</a:p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</a:p>
          <a:p>
            <a:pPr lvl="1"/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experience</a:t>
            </a:r>
          </a:p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trust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Trustful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modernization</a:t>
            </a:r>
          </a:p>
          <a:p>
            <a:pPr lvl="1"/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</a:p>
          <a:p>
            <a:pPr lvl="1"/>
            <a:r>
              <a:rPr lang="en-US" dirty="0"/>
              <a:t>Align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desktop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97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966D-37CB-6648-BA1A-1C388166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74DE4-7373-5C4E-8308-8F66802C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favorite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r>
              <a:rPr lang="zh-CN" altLang="en-US" dirty="0"/>
              <a:t> 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preferences.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817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87B7-63FD-F648-875F-FF24355D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67B16-C0AF-154E-8E55-446034C9E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feed,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log-in</a:t>
            </a:r>
            <a:r>
              <a:rPr lang="zh-CN" altLang="en-US" dirty="0"/>
              <a:t> </a:t>
            </a:r>
            <a:r>
              <a:rPr lang="en-US" altLang="zh-CN" dirty="0"/>
              <a:t>requirement.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</a:p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easier,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immediate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personalize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engaging.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visible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tab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feasible,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00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6F9C-2BFE-6448-9321-0773F3BB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8A80A-3819-C84E-9B64-E6524FCE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we have good algorithm to curate and customize content for users, people don’t know which one is generate on the screen based on their interest.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128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4CB4D71-DE20-FD4F-9657-DA856D39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97" y="81623"/>
            <a:ext cx="3083543" cy="66947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537485B-D8F0-EB48-BA95-1923C10B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77" y="81623"/>
            <a:ext cx="3083543" cy="6694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4727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A10AA2A-B1EB-CC47-889E-CC7F8F1F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83" y="81624"/>
            <a:ext cx="3083543" cy="6694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165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91BB-3A58-564F-AF6D-F19E84EC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601E-7930-1A40-A649-087EBC066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</a:p>
          <a:p>
            <a:pPr marL="0" indent="0">
              <a:buNone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thing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163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EF2CC83-1F16-F642-A360-3E1A90DB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83" y="81624"/>
            <a:ext cx="3083543" cy="6694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6507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B649-12B8-8C4B-95E0-24AB2EB4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92FC-C05F-7B4C-B00E-7920E5F2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Color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23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425A48F-8002-334F-94D3-A6CE8CA3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83" y="81624"/>
            <a:ext cx="3083543" cy="6694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261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FEBF-7E97-254A-ACF1-D664263E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78E03-2676-F146-91AB-26B741DE6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tabs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felt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scroll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layout.</a:t>
            </a:r>
            <a:r>
              <a:rPr lang="zh-CN" altLang="en-US" dirty="0"/>
              <a:t> </a:t>
            </a:r>
            <a:r>
              <a:rPr lang="en-US" altLang="zh-CN" dirty="0"/>
              <a:t>(3)</a:t>
            </a:r>
          </a:p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easier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tabbed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changing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once.</a:t>
            </a:r>
            <a:r>
              <a:rPr lang="zh-CN" altLang="en-US" dirty="0"/>
              <a:t> </a:t>
            </a:r>
            <a:r>
              <a:rPr lang="en-US" altLang="zh-CN" dirty="0"/>
              <a:t>(3)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537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C67F-5AE7-8543-9456-8932AD75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7361A-7569-AD40-A8A6-3B673F98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74%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expect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updates(1)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82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68FB4-15E3-074D-93C2-C56B9B2A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83" y="81624"/>
            <a:ext cx="3083543" cy="6694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24839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95AB-CEAB-4945-9D6C-897B55A6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F617C-8F19-FC4B-A526-6775A4A05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63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B074CB-A3D5-9043-9865-169EDEBB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FC17EE-1DFA-364C-8CB8-8D0538F75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providing</a:t>
            </a:r>
            <a:r>
              <a:rPr lang="zh-CN" altLang="en-US" dirty="0"/>
              <a:t> </a:t>
            </a:r>
            <a:r>
              <a:rPr lang="en-US" altLang="zh-CN" dirty="0"/>
              <a:t>organized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multimedia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video,</a:t>
            </a:r>
            <a:r>
              <a:rPr lang="zh-CN" altLang="en-US" dirty="0"/>
              <a:t> </a:t>
            </a:r>
            <a:r>
              <a:rPr lang="en-US" altLang="zh-CN" dirty="0"/>
              <a:t>socials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opinions.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866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B56E24-1A32-FB40-BEED-6E880F3D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32687A-1AA7-BF4B-AB90-D6F6501F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engaged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vertical,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outside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study(2)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Implication: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growing</a:t>
            </a:r>
            <a:r>
              <a:rPr lang="zh-CN" altLang="en-US" dirty="0"/>
              <a:t> </a:t>
            </a:r>
            <a:r>
              <a:rPr lang="en-US" altLang="zh-CN" dirty="0"/>
              <a:t>habitual</a:t>
            </a:r>
            <a:r>
              <a:rPr lang="zh-CN" altLang="en-US" dirty="0"/>
              <a:t> </a:t>
            </a:r>
            <a:r>
              <a:rPr lang="en-US" altLang="zh-CN" dirty="0"/>
              <a:t>usage.</a:t>
            </a:r>
          </a:p>
          <a:p>
            <a:endParaRPr lang="en-US" dirty="0"/>
          </a:p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amazing</a:t>
            </a:r>
            <a:r>
              <a:rPr lang="zh-CN" altLang="en-US" dirty="0"/>
              <a:t> </a:t>
            </a:r>
            <a:r>
              <a:rPr lang="en-US" altLang="zh-CN" dirty="0"/>
              <a:t>feature,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embedded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603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348C-523F-6844-8DFF-CD2B265E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7113-1CDD-6043-B269-D0041AE3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typed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content.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</a:p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surprised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story.(3)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02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5367</TotalTime>
  <Words>1971</Words>
  <Application>Microsoft Macintosh PowerPoint</Application>
  <PresentationFormat>Widescreen</PresentationFormat>
  <Paragraphs>293</Paragraphs>
  <Slides>103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Calibri Light</vt:lpstr>
      <vt:lpstr>Office Theme</vt:lpstr>
      <vt:lpstr>Lost and Found</vt:lpstr>
      <vt:lpstr>PowerPoint Presentation</vt:lpstr>
      <vt:lpstr>PowerPoint Presentation</vt:lpstr>
      <vt:lpstr>PowerPoint Presentation</vt:lpstr>
      <vt:lpstr>PowerPoint Presentation</vt:lpstr>
      <vt:lpstr>Pain Points </vt:lpstr>
      <vt:lpstr>Lost Focus </vt:lpstr>
      <vt:lpstr>PowerPoint Presentation</vt:lpstr>
      <vt:lpstr>Lost focus </vt:lpstr>
      <vt:lpstr>Reason 1</vt:lpstr>
      <vt:lpstr>PowerPoint Presentation</vt:lpstr>
      <vt:lpstr>PowerPoint Presentation</vt:lpstr>
      <vt:lpstr>PowerPoint Presentation</vt:lpstr>
      <vt:lpstr>Idea 1 “light refreshment” </vt:lpstr>
      <vt:lpstr>Design 1 refresh notification</vt:lpstr>
      <vt:lpstr>Competitors </vt:lpstr>
      <vt:lpstr>Interaction Design</vt:lpstr>
      <vt:lpstr>Design decision and why</vt:lpstr>
      <vt:lpstr>Visual Explorations </vt:lpstr>
      <vt:lpstr>PowerPoint Presentation</vt:lpstr>
      <vt:lpstr>Idea 1 “light refreshment” </vt:lpstr>
      <vt:lpstr>Design 2 New collection</vt:lpstr>
      <vt:lpstr>Competitors </vt:lpstr>
      <vt:lpstr>Interaction Design</vt:lpstr>
      <vt:lpstr>Visual explorations </vt:lpstr>
      <vt:lpstr>PowerPoint Presentation</vt:lpstr>
      <vt:lpstr>Idea 1 “light refreshment” sbs</vt:lpstr>
      <vt:lpstr>Reason 2</vt:lpstr>
      <vt:lpstr>PowerPoint Presentation</vt:lpstr>
      <vt:lpstr>PowerPoint Presentation</vt:lpstr>
      <vt:lpstr>PowerPoint Presentation</vt:lpstr>
      <vt:lpstr>Interactive Experience</vt:lpstr>
      <vt:lpstr>Idea 2 “attention grabber”</vt:lpstr>
      <vt:lpstr>Interaction Design</vt:lpstr>
      <vt:lpstr>Visual explorations </vt:lpstr>
      <vt:lpstr>PowerPoint Presentation</vt:lpstr>
      <vt:lpstr>Lost interest</vt:lpstr>
      <vt:lpstr>PowerPoint Presentation</vt:lpstr>
      <vt:lpstr>PowerPoint Presentation</vt:lpstr>
      <vt:lpstr>PowerPoint Presentation</vt:lpstr>
      <vt:lpstr>OA</vt:lpstr>
      <vt:lpstr>Getting interested journey</vt:lpstr>
      <vt:lpstr>User flow</vt:lpstr>
      <vt:lpstr>Idea</vt:lpstr>
      <vt:lpstr>Follow</vt:lpstr>
      <vt:lpstr>Current design </vt:lpstr>
      <vt:lpstr>PowerPoint Presentation</vt:lpstr>
      <vt:lpstr>Entry point</vt:lpstr>
      <vt:lpstr>Read/Engage</vt:lpstr>
      <vt:lpstr>Manage/unfollow</vt:lpstr>
      <vt:lpstr>Wireframe</vt:lpstr>
      <vt:lpstr>Visual exploration</vt:lpstr>
      <vt:lpstr>PowerPoint Presentation</vt:lpstr>
      <vt:lpstr>PowerPoint Presentation</vt:lpstr>
      <vt:lpstr>PowerPoint Presentation</vt:lpstr>
      <vt:lpstr>PowerPoint Presentation</vt:lpstr>
      <vt:lpstr>Lost updates</vt:lpstr>
      <vt:lpstr>PowerPoint Presentation</vt:lpstr>
      <vt:lpstr>PowerPoint Presentation</vt:lpstr>
      <vt:lpstr>PowerPoint Presentation</vt:lpstr>
      <vt:lpstr>1. Know I have read all the updates since last time leave the app </vt:lpstr>
      <vt:lpstr>Competitors </vt:lpstr>
      <vt:lpstr>PowerPoint Presentation</vt:lpstr>
      <vt:lpstr>Idea 1 “caught up” </vt:lpstr>
      <vt:lpstr>2. Know the topics updates since last time leave the app</vt:lpstr>
      <vt:lpstr>Current solution</vt:lpstr>
      <vt:lpstr>Idea 2 “following updates”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</vt:lpstr>
      <vt:lpstr>Less effective navigation</vt:lpstr>
      <vt:lpstr>Simple source of news</vt:lpstr>
      <vt:lpstr>Hard to catch-up since last time read</vt:lpstr>
      <vt:lpstr>Competitors Trends Watching</vt:lpstr>
      <vt:lpstr>Video stream and media</vt:lpstr>
      <vt:lpstr>Navigation </vt:lpstr>
      <vt:lpstr>Bing current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Comprehensive news source</vt:lpstr>
      <vt:lpstr>PowerPoint Presentation</vt:lpstr>
      <vt:lpstr>PowerPoint Presentation</vt:lpstr>
      <vt:lpstr>PowerPoint Presentation</vt:lpstr>
      <vt:lpstr>People prefer more organized content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Bing News Vertical Mobile APP Design Exploration</dc:title>
  <dc:creator>Yifei Gong</dc:creator>
  <cp:lastModifiedBy>Yifei Gong</cp:lastModifiedBy>
  <cp:revision>99</cp:revision>
  <dcterms:created xsi:type="dcterms:W3CDTF">2019-08-29T10:23:29Z</dcterms:created>
  <dcterms:modified xsi:type="dcterms:W3CDTF">2019-09-07T12:18:58Z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2019-08-29T10:23:33+0800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6d34fdab-02f8-473e-9a89-0000a49313a4</vt:lpwstr>
  </property>
  <property fmtid="{D5CDD505-2E9C-101B-9397-08002B2CF9AE}" pid="8" name="MSIP_Label_f42aa342-8706-4288-bd11-ebb85995028c_ContentBits">
    <vt:lpwstr>0</vt:lpwstr>
  </property>
</Properties>
</file>